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9" r:id="rId2"/>
    <p:sldId id="557" r:id="rId3"/>
    <p:sldId id="664" r:id="rId4"/>
    <p:sldId id="665" r:id="rId5"/>
    <p:sldId id="559" r:id="rId6"/>
    <p:sldId id="642" r:id="rId7"/>
    <p:sldId id="629" r:id="rId8"/>
    <p:sldId id="630" r:id="rId9"/>
    <p:sldId id="644" r:id="rId10"/>
    <p:sldId id="658" r:id="rId11"/>
    <p:sldId id="646" r:id="rId12"/>
    <p:sldId id="645" r:id="rId13"/>
    <p:sldId id="648" r:id="rId14"/>
    <p:sldId id="660" r:id="rId15"/>
    <p:sldId id="659" r:id="rId16"/>
    <p:sldId id="663" r:id="rId17"/>
    <p:sldId id="662" r:id="rId18"/>
    <p:sldId id="652" r:id="rId19"/>
    <p:sldId id="323" r:id="rId20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94624" autoAdjust="0"/>
  </p:normalViewPr>
  <p:slideViewPr>
    <p:cSldViewPr snapToGrid="0">
      <p:cViewPr>
        <p:scale>
          <a:sx n="75" d="100"/>
          <a:sy n="75" d="100"/>
        </p:scale>
        <p:origin x="-4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61E369E-5CB2-439B-8334-2EB25EC79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21" cy="49650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FEB37D-6787-400E-89FE-5059E74DD1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045" y="0"/>
            <a:ext cx="2950221" cy="49650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C628C0-6C86-40E7-92E0-A19DCC41C076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850884-6097-4338-94F3-CC5A1FED3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876"/>
            <a:ext cx="2950221" cy="49650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0CD39C-67DA-4F5E-8EC1-61F29B1AA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045" y="9442876"/>
            <a:ext cx="2950221" cy="496507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28480786-A1B4-4249-9122-F532E9093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792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192732D-6490-420A-B40C-CE38CF6580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21" cy="49650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32B35C-A57C-4C97-A35F-B51567EB2A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7045" y="0"/>
            <a:ext cx="2950221" cy="49650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CBEC0EB-86C2-426A-9B22-C1B6593FEECF}" type="datetimeFigureOut">
              <a:rPr lang="en-IN"/>
              <a:pPr>
                <a:defRPr/>
              </a:pPr>
              <a:t>26-08-2019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8D10923-5E20-4A63-8A90-32FCE432F6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16786FD-CFA1-4039-A2FF-8C95628C9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640" y="4721438"/>
            <a:ext cx="5447030" cy="4473185"/>
          </a:xfrm>
          <a:prstGeom prst="rect">
            <a:avLst/>
          </a:prstGeom>
        </p:spPr>
        <p:txBody>
          <a:bodyPr vert="horz" lIns="95706" tIns="47854" rIns="95706" bIns="478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86AD91-64E8-497D-BC9E-13EF5F60F8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42876"/>
            <a:ext cx="2950221" cy="49650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9AEC9C-5789-402D-AD38-7ACEE8B09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7045" y="9442876"/>
            <a:ext cx="2950221" cy="496507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7394A945-AE0B-4DD8-82B9-1AD0AFC1E15E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3621517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xmlns="" id="{F20241C9-1507-4C95-8FC3-06764D47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CF9F-5D00-4D76-8E51-03A1BCC0CB91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xmlns="" id="{45846433-6D75-4EE0-B954-4C5042A3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xmlns="" id="{86753600-8466-46B1-A8C3-EB07A9F1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3230532-5E87-49A7-B93D-8C8E9DB56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700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4F8DFE2-CBBE-4D0A-A2DE-41C274D0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D7B8-74E0-4394-B15C-AD49C8EE79A7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A3CF4DBC-45CB-45AA-81E8-55BD55E9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32A0AE2-57C8-4987-88B7-FC8861BB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37353-11FE-496B-87A5-E865BD179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5750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79DDE677-9024-4060-9D5E-8A7C56F5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6C76-AE23-493C-AA94-C47A7E291CDE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58579D74-27A9-4766-8BEF-0BBD50F8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175B87AD-0D6B-4815-ACFE-C21D8A70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F9D8-2D4E-49FA-AD29-2308AFFFE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4041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D9FA36D-A477-45E1-96FC-5934A718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EB0A-5284-4F52-812D-CC21A08BDDBB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5883C9A9-E433-46DC-936C-FE9FD370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3842DC85-3159-4231-B2EB-14D39616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456E-CE46-45B6-8CBC-9EAC6CA6C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309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C9DA77-0149-4AE3-8FA8-FC170ED4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45E7-F451-4222-B071-A97009920275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ECE80-5432-48F3-87F8-7B910024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EC9F4-A0A5-4286-80B9-48130C6A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446BF1B-85F9-4C8B-853F-66E2A5BC9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9461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822610DA-A529-4D36-86D2-F42C3104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3D79-17E7-403A-9530-53A3479DF47E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B87BDA83-16DD-422A-A981-DF9127DE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1398F5DE-9B79-4C45-A042-4804CF5D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D7182-4F10-40A7-90CD-66D5DEB15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324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xmlns="" id="{8A5E80C5-536F-48CC-B684-4193B000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7687-8D8F-4B58-99F8-030C33FAA005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xmlns="" id="{C3600011-9AB9-400F-A6BF-6690C3D8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xmlns="" id="{89090A62-FA6A-4510-9A5C-60FBA66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98F4-5007-4C0E-8D50-0DAA64351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673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F9BF4851-02F5-44C9-8228-84B927ED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CAE8-F74A-4EE6-A269-8AC796CD7C92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B0619AD9-2E8E-4D71-ABEB-5D5475BF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FB9067B3-9BBA-413B-9130-1838C907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CE08-0E38-44EE-9842-BBE9EBA16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55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6ECA3773-6F38-4A69-A483-325FA430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C666-FCD0-470A-AA12-A2A0BEC07D5A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205C40BD-2964-4319-AB5B-47B27012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645453E3-F755-4C76-95DC-CA4EFEE6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8EBE8-AAF8-4A42-BE08-70ECE422F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013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813FE3F3-F9AE-407B-968C-CD5162AE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4D20-3C55-487A-BAE2-C736DE7FBF7E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10E43F51-4089-437E-8A41-3976BEA7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70FA5ED3-21CD-4D0E-B0D0-EB854C7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FFCB-EE11-4E3A-926C-A6DC23579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993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xmlns="" id="{7C96D04D-D69F-4985-8EEB-E0F0250EE4A5}"/>
              </a:ext>
            </a:extLst>
          </p:cNvPr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356DC883-34A4-42F8-B029-3A90EDF78900}"/>
              </a:ext>
            </a:extLst>
          </p:cNvPr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3175F676-232E-4179-A996-284D72320465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xmlns="" id="{FF74A205-8B4B-4A13-98FE-1A27B2854BF9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93034188-9393-410F-916B-1EF3FC88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68AB-7895-453F-BBFF-B1B4A2C886BE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43C9E1AE-8F00-404A-81C5-BE61F597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974EAE02-F3EF-4231-B28D-FB2F2C40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E6AAA9C4-45B8-4B38-9E8F-FF987117E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517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D6229B3B-5CFB-4C56-9791-0B56BADE294D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7189068A-C862-4FF1-BD94-8054F9805B63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xmlns="" id="{50CEA444-4FD6-4E94-95EB-8419A8F1E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xmlns="" id="{578F6007-EB81-48BA-AE30-BB2022DA0D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71F525EA-16E0-4D00-A410-D26356B34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01B54B-45FB-43AA-8A1C-A3BC4797927B}" type="datetimeFigureOut">
              <a:rPr lang="en-US"/>
              <a:pPr>
                <a:defRPr/>
              </a:pPr>
              <a:t>2019-08-26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864ED551-D7BE-47C7-B291-2D3B0E808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740C31DC-4A37-411B-B5DF-66E9505E4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814D58E-A85F-485A-AB75-56F301992A9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xmlns="" id="{FD03A52F-47CE-4AAC-81A1-A7C26A30E850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DAA6A31-CF4E-4E77-8948-E8CE21A2058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A52563E8-161E-43B4-8AD0-5630172CFEC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7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EBEEBC2C-D9C6-441A-BFCE-26190368A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National Voters’ Services Portal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NVSP-  EVP)</a:t>
            </a:r>
            <a:endParaRPr lang="en-IN" dirty="0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xmlns="" id="{1C30729B-6A5D-434D-AA3C-EAE51D4DA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3228975"/>
            <a:ext cx="10472738" cy="1752600"/>
          </a:xfrm>
        </p:spPr>
        <p:txBody>
          <a:bodyPr/>
          <a:lstStyle/>
          <a:p>
            <a:pPr marR="0" eaLnBrk="1" hangingPunct="1"/>
            <a:endParaRPr lang="en-US" altLang="en-US" dirty="0"/>
          </a:p>
          <a:p>
            <a:pPr marR="0" eaLnBrk="1" hangingPunct="1"/>
            <a:r>
              <a:rPr lang="en-US" altLang="en-US" dirty="0" smtClean="0"/>
              <a:t>Aug 27, </a:t>
            </a:r>
            <a:r>
              <a:rPr lang="en-US" altLang="en-US" dirty="0"/>
              <a:t>2019</a:t>
            </a:r>
            <a:endParaRPr lang="en-I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Screen  for Registered 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5" y="2051050"/>
            <a:ext cx="5924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xmlns="" id="{413C194B-EA5A-42A8-8AC5-9C7EBDB5F2B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638800"/>
          </a:xfrm>
        </p:spPr>
        <p:txBody>
          <a:bodyPr/>
          <a:lstStyle/>
          <a:p>
            <a:pPr marL="587375" indent="-541338"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587375" indent="-541338">
              <a:buFont typeface="Wingdings" panose="05000000000000000000" pitchFamily="2" charset="2"/>
              <a:buChar char="v"/>
            </a:pPr>
            <a:r>
              <a:rPr lang="en-US" altLang="en-US" sz="2000" b="1" dirty="0"/>
              <a:t>My Profile </a:t>
            </a:r>
            <a:r>
              <a:rPr lang="en-US" altLang="en-US" sz="2000" dirty="0"/>
              <a:t>- User can </a:t>
            </a:r>
            <a:r>
              <a:rPr lang="en-US" altLang="en-US" sz="2000" dirty="0" smtClean="0"/>
              <a:t>view/Edit </a:t>
            </a:r>
            <a:r>
              <a:rPr lang="en-US" altLang="en-US" sz="2000" dirty="0"/>
              <a:t>the basic details related to his profile. </a:t>
            </a:r>
            <a:endParaRPr lang="en-I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3ED093E-B127-4CF4-AC2C-1DC6BD6A25C8}"/>
              </a:ext>
            </a:extLst>
          </p:cNvPr>
          <p:cNvSpPr txBox="1">
            <a:spLocks/>
          </p:cNvSpPr>
          <p:nvPr/>
        </p:nvSpPr>
        <p:spPr bwMode="auto">
          <a:xfrm>
            <a:off x="508000" y="439738"/>
            <a:ext cx="1118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034" y="1828800"/>
            <a:ext cx="892193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3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xmlns="" id="{F91215CA-D149-42A0-8CB6-CF6940C095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638800"/>
          </a:xfrm>
        </p:spPr>
        <p:txBody>
          <a:bodyPr/>
          <a:lstStyle/>
          <a:p>
            <a:pPr marL="587375" indent="-541338"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587375" indent="-541338">
              <a:buFont typeface="Wingdings" panose="05000000000000000000" pitchFamily="2" charset="2"/>
              <a:buChar char="v"/>
            </a:pPr>
            <a:r>
              <a:rPr lang="en-US" sz="2000" b="1" dirty="0"/>
              <a:t>Electors Verification </a:t>
            </a:r>
            <a:r>
              <a:rPr lang="en-US" sz="2000" b="1" dirty="0" err="1"/>
              <a:t>Programme</a:t>
            </a:r>
            <a:r>
              <a:rPr lang="en-US" sz="2000" b="1" dirty="0"/>
              <a:t> (EVP)</a:t>
            </a:r>
            <a:endParaRPr lang="en-I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5C68151-427D-46E8-8236-7C37E69FA970}"/>
              </a:ext>
            </a:extLst>
          </p:cNvPr>
          <p:cNvSpPr txBox="1">
            <a:spLocks/>
          </p:cNvSpPr>
          <p:nvPr/>
        </p:nvSpPr>
        <p:spPr bwMode="auto">
          <a:xfrm>
            <a:off x="508000" y="-4762"/>
            <a:ext cx="1118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911210"/>
            <a:ext cx="9740900" cy="459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45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xmlns="" id="{6BE1C790-C84A-4283-8CF3-5EEA0A4358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902700" y="1600200"/>
            <a:ext cx="3049587" cy="5029200"/>
          </a:xfrm>
        </p:spPr>
        <p:txBody>
          <a:bodyPr/>
          <a:lstStyle/>
          <a:p>
            <a:pPr marL="587375" indent="-541338"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46037" indent="0">
              <a:buNone/>
            </a:pPr>
            <a:r>
              <a:rPr lang="en-US" altLang="en-US" sz="2000" b="1" dirty="0"/>
              <a:t>Verification of details </a:t>
            </a:r>
          </a:p>
          <a:p>
            <a:pPr marL="46037" indent="0">
              <a:buNone/>
            </a:pPr>
            <a:endParaRPr lang="en-US" altLang="en-US" sz="2000" b="1" dirty="0" smtClean="0"/>
          </a:p>
          <a:p>
            <a:pPr marL="46037" indent="0">
              <a:buNone/>
            </a:pPr>
            <a:r>
              <a:rPr lang="en-US" altLang="en-US" sz="2000" b="1" dirty="0" smtClean="0"/>
              <a:t> </a:t>
            </a:r>
            <a:r>
              <a:rPr lang="en-US" altLang="en-US" sz="2000" dirty="0"/>
              <a:t>User can check, verify and correct elector’s personal </a:t>
            </a:r>
            <a:r>
              <a:rPr lang="en-US" altLang="en-US" sz="2000" dirty="0" smtClean="0"/>
              <a:t>details.</a:t>
            </a:r>
            <a:endParaRPr lang="en-IN" alt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7E8AE8-F19E-4CC8-A958-E8A1F77A3AB0}"/>
              </a:ext>
            </a:extLst>
          </p:cNvPr>
          <p:cNvSpPr txBox="1">
            <a:spLocks/>
          </p:cNvSpPr>
          <p:nvPr/>
        </p:nvSpPr>
        <p:spPr bwMode="auto">
          <a:xfrm>
            <a:off x="508000" y="439738"/>
            <a:ext cx="1118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 (self verification)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587500"/>
            <a:ext cx="8425622" cy="473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42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xmlns="" id="{6BE1C790-C84A-4283-8CF3-5EEA0A4358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902700" y="1600200"/>
            <a:ext cx="3049587" cy="5029200"/>
          </a:xfrm>
        </p:spPr>
        <p:txBody>
          <a:bodyPr/>
          <a:lstStyle/>
          <a:p>
            <a:pPr marL="587375" indent="-541338"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46037" indent="0">
              <a:buNone/>
            </a:pPr>
            <a:r>
              <a:rPr lang="en-US" altLang="en-US" sz="2000" b="1" dirty="0"/>
              <a:t>Verification of details </a:t>
            </a:r>
          </a:p>
          <a:p>
            <a:pPr marL="46037" indent="0">
              <a:buNone/>
            </a:pPr>
            <a:endParaRPr lang="en-US" altLang="en-US" sz="2000" b="1" dirty="0" smtClean="0"/>
          </a:p>
          <a:p>
            <a:pPr marL="46037" indent="0">
              <a:buNone/>
            </a:pPr>
            <a:r>
              <a:rPr lang="en-US" altLang="en-US" sz="2000" b="1" dirty="0" smtClean="0"/>
              <a:t> </a:t>
            </a:r>
            <a:r>
              <a:rPr lang="en-US" altLang="en-US" sz="2000" dirty="0"/>
              <a:t>User </a:t>
            </a:r>
            <a:r>
              <a:rPr lang="en-US" altLang="en-US" sz="2000" dirty="0" smtClean="0"/>
              <a:t>can verify by   uploading a document and entering the documents number.</a:t>
            </a:r>
            <a:endParaRPr lang="en-IN" alt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7E8AE8-F19E-4CC8-A958-E8A1F77A3AB0}"/>
              </a:ext>
            </a:extLst>
          </p:cNvPr>
          <p:cNvSpPr txBox="1">
            <a:spLocks/>
          </p:cNvSpPr>
          <p:nvPr/>
        </p:nvSpPr>
        <p:spPr bwMode="auto">
          <a:xfrm>
            <a:off x="508000" y="439738"/>
            <a:ext cx="1118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 (self verification)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3766"/>
            <a:ext cx="8794750" cy="494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42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xmlns="" id="{6BE1C790-C84A-4283-8CF3-5EEA0A4358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902700" y="1600200"/>
            <a:ext cx="3049587" cy="5029200"/>
          </a:xfrm>
        </p:spPr>
        <p:txBody>
          <a:bodyPr/>
          <a:lstStyle/>
          <a:p>
            <a:pPr marL="587375" indent="-541338"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46037" indent="0">
              <a:buNone/>
            </a:pPr>
            <a:r>
              <a:rPr lang="en-US" altLang="en-US" sz="2000" b="1" dirty="0" smtClean="0"/>
              <a:t>Correction </a:t>
            </a:r>
            <a:r>
              <a:rPr lang="en-US" altLang="en-US" sz="2000" b="1" dirty="0"/>
              <a:t>of details </a:t>
            </a:r>
          </a:p>
          <a:p>
            <a:pPr marL="46037" indent="0">
              <a:buNone/>
            </a:pPr>
            <a:endParaRPr lang="en-US" altLang="en-US" sz="2000" b="1" dirty="0" smtClean="0"/>
          </a:p>
          <a:p>
            <a:pPr marL="46037" indent="0">
              <a:buNone/>
            </a:pPr>
            <a:r>
              <a:rPr lang="en-US" altLang="en-US" sz="2000" b="1" dirty="0" smtClean="0"/>
              <a:t> </a:t>
            </a:r>
            <a:r>
              <a:rPr lang="en-US" altLang="en-US" sz="2000" dirty="0"/>
              <a:t>User can </a:t>
            </a:r>
            <a:r>
              <a:rPr lang="en-US" altLang="en-US" sz="2000" dirty="0" smtClean="0"/>
              <a:t>correct personal details &amp; upload supporting documents</a:t>
            </a:r>
            <a:endParaRPr lang="en-IN" alt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7E8AE8-F19E-4CC8-A958-E8A1F77A3AB0}"/>
              </a:ext>
            </a:extLst>
          </p:cNvPr>
          <p:cNvSpPr txBox="1">
            <a:spLocks/>
          </p:cNvSpPr>
          <p:nvPr/>
        </p:nvSpPr>
        <p:spPr bwMode="auto">
          <a:xfrm>
            <a:off x="508000" y="439738"/>
            <a:ext cx="1118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 (self verification)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24" y="1765300"/>
            <a:ext cx="7612426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42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373" y="1935163"/>
            <a:ext cx="78072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7E8AE8-F19E-4CC8-A958-E8A1F77A3AB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 (self verification)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Station Suggestions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373" y="1935163"/>
            <a:ext cx="78072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xmlns="" id="{6BE1C790-C84A-4283-8CF3-5EEA0A4358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902700" y="1277938"/>
            <a:ext cx="3049588" cy="5351462"/>
          </a:xfrm>
        </p:spPr>
        <p:txBody>
          <a:bodyPr/>
          <a:lstStyle/>
          <a:p>
            <a:pPr marL="587375" indent="-541338"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46037" indent="0">
              <a:buNone/>
            </a:pPr>
            <a:r>
              <a:rPr lang="en-US" altLang="en-US" sz="2000" b="1" dirty="0" smtClean="0"/>
              <a:t>Family Grouping– </a:t>
            </a:r>
          </a:p>
          <a:p>
            <a:pPr marL="46037" indent="0">
              <a:buNone/>
            </a:pPr>
            <a:endParaRPr lang="en-US" sz="2000" b="1" dirty="0"/>
          </a:p>
          <a:p>
            <a:pPr marL="46037" indent="0">
              <a:buNone/>
            </a:pPr>
            <a:r>
              <a:rPr lang="en-US" sz="2000" dirty="0" smtClean="0"/>
              <a:t>Elector </a:t>
            </a:r>
            <a:r>
              <a:rPr lang="en-US" sz="2000" dirty="0"/>
              <a:t>will search his family detail by EPIC number on </a:t>
            </a:r>
            <a:r>
              <a:rPr lang="en-US" sz="2000" dirty="0" smtClean="0"/>
              <a:t>NVSP them </a:t>
            </a:r>
            <a:r>
              <a:rPr lang="en-US" sz="2000" dirty="0"/>
              <a:t>together as </a:t>
            </a:r>
            <a:r>
              <a:rPr lang="en-US" sz="2000" dirty="0" smtClean="0"/>
              <a:t>Family.</a:t>
            </a:r>
          </a:p>
          <a:p>
            <a:pPr marL="587375" indent="-541338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46037" indent="0">
              <a:buNone/>
            </a:pPr>
            <a:r>
              <a:rPr lang="en-US" altLang="en-US" sz="2000" dirty="0" smtClean="0"/>
              <a:t> </a:t>
            </a:r>
            <a:r>
              <a:rPr lang="en-US" altLang="en-US" sz="2000" dirty="0"/>
              <a:t>				</a:t>
            </a:r>
            <a:endParaRPr lang="en-IN" alt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7E8AE8-F19E-4CC8-A958-E8A1F77A3AB0}"/>
              </a:ext>
            </a:extLst>
          </p:cNvPr>
          <p:cNvSpPr txBox="1">
            <a:spLocks/>
          </p:cNvSpPr>
          <p:nvPr/>
        </p:nvSpPr>
        <p:spPr bwMode="auto">
          <a:xfrm>
            <a:off x="508000" y="439738"/>
            <a:ext cx="1118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06419"/>
            <a:ext cx="8255000" cy="53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77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xmlns="" id="{10FB00FB-B67F-433C-991E-DB59D060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27813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/>
              <a:t>Thank You</a:t>
            </a:r>
            <a:endParaRPr lang="en-IN" altLang="en-US"/>
          </a:p>
        </p:txBody>
      </p:sp>
      <p:sp>
        <p:nvSpPr>
          <p:cNvPr id="60419" name="TextBox 3">
            <a:extLst>
              <a:ext uri="{FF2B5EF4-FFF2-40B4-BE49-F238E27FC236}">
                <a16:creationId xmlns:a16="http://schemas.microsoft.com/office/drawing/2014/main" xmlns="" id="{75F00379-01F7-43FC-BD38-54279599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516563"/>
            <a:ext cx="1084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 Support: ecitechsupport@eci.gov.in </a:t>
            </a:r>
            <a:endParaRPr lang="en-IN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D9AF6C9A-20E0-4BE7-9DA3-66FAD799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01638"/>
            <a:ext cx="11180763" cy="838200"/>
          </a:xfrm>
        </p:spPr>
        <p:txBody>
          <a:bodyPr/>
          <a:lstStyle/>
          <a:p>
            <a:pPr algn="ctr" eaLnBrk="1" hangingPunct="1"/>
            <a:r>
              <a:rPr lang="en-US" altLang="en-US" sz="3600" b="1"/>
              <a:t>National Voters’ Services Portal (NVSP)</a:t>
            </a:r>
            <a:endParaRPr lang="en-IN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8F99C815-C020-4E79-93C8-B8FB5F86047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638800"/>
          </a:xfrm>
        </p:spPr>
        <p:txBody>
          <a:bodyPr/>
          <a:lstStyle/>
          <a:p>
            <a:pPr marL="587375" indent="-541338">
              <a:buFont typeface="Wingdings" charset="2"/>
              <a:buChar char="v"/>
              <a:defRPr/>
            </a:pPr>
            <a:endParaRPr lang="en-US" sz="2200" dirty="0"/>
          </a:p>
          <a:p>
            <a:pPr marL="587375" indent="-541338" algn="just">
              <a:buFont typeface="Wingdings" charset="2"/>
              <a:buChar char="v"/>
              <a:defRPr/>
            </a:pPr>
            <a:r>
              <a:rPr lang="en-US" sz="2800" dirty="0"/>
              <a:t>National Voters’ Services Portal services portal (NVSP) was launched on National Voters’ Day (25.01.2015).</a:t>
            </a:r>
          </a:p>
          <a:p>
            <a:pPr marL="587375" indent="-541338" algn="just">
              <a:buFont typeface="Wingdings" charset="2"/>
              <a:buChar char="v"/>
              <a:defRPr/>
            </a:pPr>
            <a:r>
              <a:rPr lang="en-US" sz="2800" dirty="0"/>
              <a:t>National Voters Service Portal aims to provide single window quality services through user-friendly interface for citizen to increase transparency and ease of access of information. </a:t>
            </a:r>
          </a:p>
          <a:p>
            <a:pPr marL="587375" indent="-541338" algn="just">
              <a:buFont typeface="Wingdings" charset="2"/>
              <a:buChar char="v"/>
              <a:defRPr/>
            </a:pPr>
            <a:r>
              <a:rPr lang="en-US" sz="2800" dirty="0"/>
              <a:t>It acts as a container to all the citizen services envisaged under the electoral registration. </a:t>
            </a:r>
          </a:p>
          <a:p>
            <a:pPr marL="587375" indent="-541338" algn="just">
              <a:buFont typeface="Wingdings" charset="2"/>
              <a:buChar char="v"/>
              <a:defRPr/>
            </a:pPr>
            <a:r>
              <a:rPr lang="en-US" sz="2800" dirty="0"/>
              <a:t>The portal UI is responsive in nature which caters to both desktop and mobiles. </a:t>
            </a:r>
          </a:p>
          <a:p>
            <a:pPr marL="587375" indent="-541338">
              <a:buFont typeface="Wingdings" charset="2"/>
              <a:buChar char="v"/>
              <a:defRPr/>
            </a:pPr>
            <a:endParaRPr lang="en-US" sz="2200" dirty="0"/>
          </a:p>
          <a:p>
            <a:pPr marL="338138" indent="-292100" eaLnBrk="1" hangingPunct="1">
              <a:defRPr/>
            </a:pPr>
            <a:endParaRPr lang="en-IN" sz="1800" dirty="0"/>
          </a:p>
          <a:p>
            <a:pPr eaLnBrk="1" hangingPunct="1"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128000" y="6273800"/>
            <a:ext cx="16383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66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381000"/>
            <a:ext cx="10642600" cy="309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900" y="3378200"/>
            <a:ext cx="6210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8966200" y="3200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D6041851-4012-4594-9A18-0E955FDE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71438"/>
            <a:ext cx="11180763" cy="838201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National Voters’ Services Portal (NVSP)</a:t>
            </a:r>
            <a:endParaRPr lang="en-IN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FEBF3E4F-9D13-4ED8-93A4-FC07430160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638800"/>
          </a:xfrm>
        </p:spPr>
        <p:txBody>
          <a:bodyPr/>
          <a:lstStyle/>
          <a:p>
            <a:pPr marL="587375" indent="-541338">
              <a:buFont typeface="Wingdings" charset="2"/>
              <a:buChar char="v"/>
              <a:defRPr/>
            </a:pPr>
            <a:endParaRPr lang="en-US" sz="2200" dirty="0"/>
          </a:p>
          <a:p>
            <a:pPr marL="587375" indent="-541338">
              <a:buFont typeface="Wingdings" charset="2"/>
              <a:buChar char="v"/>
              <a:defRPr/>
            </a:pPr>
            <a:endParaRPr lang="en-US" sz="2200" dirty="0"/>
          </a:p>
          <a:p>
            <a:pPr marL="338138" indent="-292100" eaLnBrk="1" hangingPunct="1">
              <a:defRPr/>
            </a:pPr>
            <a:endParaRPr lang="en-IN" sz="1800" dirty="0"/>
          </a:p>
          <a:p>
            <a:pPr eaLnBrk="1" hangingPunct="1">
              <a:defRPr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792" y="901700"/>
            <a:ext cx="10016408" cy="59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D6041851-4012-4594-9A18-0E955FDE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71438"/>
            <a:ext cx="11180763" cy="838201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NVSP-Mobile Version(EVP)</a:t>
            </a:r>
            <a:endParaRPr lang="en-IN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FEBF3E4F-9D13-4ED8-93A4-FC07430160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638800"/>
          </a:xfrm>
        </p:spPr>
        <p:txBody>
          <a:bodyPr/>
          <a:lstStyle/>
          <a:p>
            <a:pPr marL="587375" indent="-541338">
              <a:buFont typeface="Wingdings" charset="2"/>
              <a:buChar char="v"/>
              <a:defRPr/>
            </a:pPr>
            <a:endParaRPr lang="en-US" sz="2200" dirty="0"/>
          </a:p>
          <a:p>
            <a:pPr marL="587375" indent="-541338">
              <a:buFont typeface="Wingdings" charset="2"/>
              <a:buChar char="v"/>
              <a:defRPr/>
            </a:pPr>
            <a:endParaRPr lang="en-US" sz="2200" dirty="0"/>
          </a:p>
          <a:p>
            <a:pPr marL="338138" indent="-292100" eaLnBrk="1" hangingPunct="1">
              <a:defRPr/>
            </a:pPr>
            <a:endParaRPr lang="en-IN" sz="1800" dirty="0"/>
          </a:p>
          <a:p>
            <a:pPr eaLnBrk="1" hangingPunct="1">
              <a:defRPr/>
            </a:pP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666" y="1187117"/>
            <a:ext cx="2629267" cy="47631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F99C815-C020-4E79-93C8-B8FB5F86047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18200" y="812800"/>
            <a:ext cx="6186488" cy="5638800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The </a:t>
            </a:r>
            <a:r>
              <a:rPr lang="en-US" sz="2400" dirty="0"/>
              <a:t>portal UI is responsive in nature which caters to both desktop and mobiles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/>
              <a:t>Easy access</a:t>
            </a:r>
          </a:p>
          <a:p>
            <a:pPr eaLnBrk="1" hangingPunct="1">
              <a:defRPr/>
            </a:pPr>
            <a:r>
              <a:rPr lang="en-US" sz="2400" dirty="0"/>
              <a:t>Optimized for users</a:t>
            </a:r>
          </a:p>
          <a:p>
            <a:pPr eaLnBrk="1" hangingPunct="1">
              <a:defRPr/>
            </a:pPr>
            <a:r>
              <a:rPr lang="en-US" sz="2400" dirty="0"/>
              <a:t>App-like experience</a:t>
            </a:r>
          </a:p>
          <a:p>
            <a:pPr eaLnBrk="1" hangingPunct="1">
              <a:defRPr/>
            </a:pPr>
            <a:r>
              <a:rPr lang="en-US" sz="2400" dirty="0"/>
              <a:t>Multi-language support</a:t>
            </a:r>
          </a:p>
          <a:p>
            <a:pPr eaLnBrk="1" hangingPunct="1"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149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EC137397-CC78-4EC1-A68D-897AB5A6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84138"/>
            <a:ext cx="11180763" cy="83820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Citizen Services through NVSP </a:t>
            </a:r>
            <a:endParaRPr lang="en-IN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2493DE40-11E1-497B-B6F8-B600B51CE65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638800"/>
          </a:xfrm>
        </p:spPr>
        <p:txBody>
          <a:bodyPr/>
          <a:lstStyle/>
          <a:p>
            <a:pPr marL="587375" indent="-541338">
              <a:buFont typeface="Wingdings" charset="2"/>
              <a:buChar char="v"/>
              <a:defRPr/>
            </a:pPr>
            <a:endParaRPr lang="en-IN" sz="2800" dirty="0" smtClean="0"/>
          </a:p>
          <a:p>
            <a:pPr marL="587375" indent="-541338">
              <a:buFont typeface="Wingdings" charset="2"/>
              <a:buChar char="v"/>
              <a:defRPr/>
            </a:pPr>
            <a:r>
              <a:rPr lang="en-IN" sz="2800" dirty="0" smtClean="0"/>
              <a:t>Search your name in electoral roll</a:t>
            </a:r>
          </a:p>
          <a:p>
            <a:pPr marL="587375" indent="-541338">
              <a:buFont typeface="Wingdings" charset="2"/>
              <a:buChar char="v"/>
              <a:defRPr/>
            </a:pPr>
            <a:r>
              <a:rPr lang="en-US" sz="2800" dirty="0"/>
              <a:t>Track application status</a:t>
            </a:r>
          </a:p>
          <a:p>
            <a:pPr marL="587375" indent="-541338">
              <a:buFont typeface="Wingdings" charset="2"/>
              <a:buChar char="v"/>
              <a:defRPr/>
            </a:pPr>
            <a:r>
              <a:rPr lang="en-IN" sz="2800" dirty="0" smtClean="0"/>
              <a:t>Request for duplicate EPIC</a:t>
            </a:r>
          </a:p>
          <a:p>
            <a:pPr marL="587375" indent="-541338">
              <a:buFont typeface="Wingdings" charset="2"/>
              <a:buChar char="v"/>
              <a:defRPr/>
            </a:pPr>
            <a:r>
              <a:rPr lang="en-IN" sz="2800" dirty="0" smtClean="0"/>
              <a:t>Know your ERO/BLO Details</a:t>
            </a:r>
          </a:p>
          <a:p>
            <a:pPr marL="587375" indent="-541338">
              <a:buFont typeface="Wingdings" charset="2"/>
              <a:buChar char="v"/>
              <a:defRPr/>
            </a:pPr>
            <a:r>
              <a:rPr lang="en-IN" sz="2800" dirty="0" smtClean="0"/>
              <a:t>Download Electoral Roll </a:t>
            </a:r>
          </a:p>
          <a:p>
            <a:pPr marL="587375" indent="-541338">
              <a:buFont typeface="Wingdings" charset="2"/>
              <a:buChar char="v"/>
              <a:defRPr/>
            </a:pPr>
            <a:r>
              <a:rPr lang="en-IN" sz="2800" dirty="0" smtClean="0"/>
              <a:t>Know your AC/PC</a:t>
            </a:r>
          </a:p>
          <a:p>
            <a:pPr marL="587375" indent="-541338">
              <a:buFont typeface="Wingdings" charset="2"/>
              <a:buChar char="v"/>
              <a:defRPr/>
            </a:pPr>
            <a:r>
              <a:rPr lang="en-US" sz="2800" dirty="0" smtClean="0"/>
              <a:t>Privileged </a:t>
            </a:r>
            <a:r>
              <a:rPr lang="en-US" sz="2800" dirty="0"/>
              <a:t>Services </a:t>
            </a:r>
            <a:r>
              <a:rPr lang="en-IN" sz="2800" dirty="0"/>
              <a:t>for Registered </a:t>
            </a:r>
            <a:r>
              <a:rPr lang="en-IN" sz="2800" dirty="0" smtClean="0"/>
              <a:t>Users (EVP)</a:t>
            </a:r>
          </a:p>
          <a:p>
            <a:pPr marL="587375" indent="-541338">
              <a:buFont typeface="Wingdings" charset="2"/>
              <a:buChar char="v"/>
              <a:defRPr/>
            </a:pPr>
            <a:endParaRPr lang="en-US" sz="2800" dirty="0"/>
          </a:p>
          <a:p>
            <a:pPr marL="587375" indent="-541338">
              <a:buFont typeface="Wingdings" charset="2"/>
              <a:buChar char="v"/>
              <a:defRPr/>
            </a:pPr>
            <a:endParaRPr lang="en-IN" sz="2400" dirty="0"/>
          </a:p>
          <a:p>
            <a:pPr marL="587375" indent="-541338">
              <a:buFont typeface="Wingdings" charset="2"/>
              <a:buChar char="v"/>
              <a:defRPr/>
            </a:pPr>
            <a:endParaRPr lang="en-US" sz="2400" dirty="0"/>
          </a:p>
          <a:p>
            <a:pPr marL="587375" indent="-541338">
              <a:buFont typeface="Wingdings" charset="2"/>
              <a:buChar char="v"/>
              <a:defRPr/>
            </a:pPr>
            <a:endParaRPr lang="en-US" sz="2400" dirty="0"/>
          </a:p>
          <a:p>
            <a:pPr marL="338138" indent="-292100" eaLnBrk="1" hangingPunct="1">
              <a:defRPr/>
            </a:pPr>
            <a:endParaRPr lang="en-IN" sz="1800" dirty="0"/>
          </a:p>
          <a:p>
            <a:pPr eaLnBrk="1" hangingPunct="1"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400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EC137397-CC78-4EC1-A68D-897AB5A6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84138"/>
            <a:ext cx="11180763" cy="83820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Citizen Services through NVSP </a:t>
            </a:r>
            <a:endParaRPr lang="en-IN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2493DE40-11E1-497B-B6F8-B600B51CE65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867400"/>
          </a:xfrm>
        </p:spPr>
        <p:txBody>
          <a:bodyPr/>
          <a:lstStyle/>
          <a:p>
            <a:pPr marL="954088" lvl="1" indent="-541338">
              <a:buFont typeface="Wingdings" charset="2"/>
              <a:buChar char="v"/>
              <a:defRPr/>
            </a:pPr>
            <a:r>
              <a:rPr lang="en-US" dirty="0" smtClean="0"/>
              <a:t>Registration for new elector</a:t>
            </a:r>
          </a:p>
          <a:p>
            <a:pPr marL="954088" lvl="1" indent="-541338">
              <a:buFont typeface="Wingdings" charset="2"/>
              <a:buChar char="v"/>
              <a:defRPr/>
            </a:pPr>
            <a:r>
              <a:rPr lang="en-US" dirty="0" smtClean="0"/>
              <a:t>Registration of overseas elector</a:t>
            </a:r>
          </a:p>
          <a:p>
            <a:pPr marL="954088" lvl="1" indent="-541338">
              <a:buFont typeface="Wingdings" charset="2"/>
              <a:buChar char="v"/>
              <a:defRPr/>
            </a:pPr>
            <a:r>
              <a:rPr lang="en-US" dirty="0" smtClean="0"/>
              <a:t>Deletion or Objection in Electoral Roll</a:t>
            </a:r>
          </a:p>
          <a:p>
            <a:pPr marL="954088" lvl="1" indent="-541338">
              <a:buFont typeface="Wingdings" charset="2"/>
              <a:buChar char="v"/>
              <a:defRPr/>
            </a:pPr>
            <a:r>
              <a:rPr lang="en-US" dirty="0" smtClean="0"/>
              <a:t>Correction of Entries</a:t>
            </a:r>
          </a:p>
          <a:p>
            <a:pPr marL="954088" lvl="1" indent="-541338">
              <a:buFont typeface="Wingdings" charset="2"/>
              <a:buChar char="v"/>
              <a:defRPr/>
            </a:pPr>
            <a:r>
              <a:rPr lang="en-IN" dirty="0" smtClean="0"/>
              <a:t>Polling Station Details</a:t>
            </a:r>
          </a:p>
          <a:p>
            <a:pPr marL="954088" lvl="1" indent="-541338">
              <a:buFont typeface="Wingdings" charset="2"/>
              <a:buChar char="v"/>
              <a:defRPr/>
            </a:pPr>
            <a:r>
              <a:rPr lang="en-US" dirty="0" smtClean="0"/>
              <a:t>Transposition within AC</a:t>
            </a:r>
          </a:p>
          <a:p>
            <a:pPr marL="954088" lvl="1" indent="-541338">
              <a:buFont typeface="Wingdings" charset="2"/>
              <a:buChar char="v"/>
              <a:defRPr/>
            </a:pPr>
            <a:r>
              <a:rPr lang="en-US" dirty="0" smtClean="0"/>
              <a:t>Migration to another AC</a:t>
            </a:r>
          </a:p>
          <a:p>
            <a:pPr marL="954088" lvl="1" indent="-541338">
              <a:buFont typeface="Wingdings" charset="2"/>
              <a:buChar char="v"/>
              <a:defRPr/>
            </a:pPr>
            <a:r>
              <a:rPr lang="en-US" dirty="0" smtClean="0"/>
              <a:t>Elector Verification Program</a:t>
            </a:r>
          </a:p>
          <a:p>
            <a:pPr marL="1228725" lvl="2" indent="-541338">
              <a:buFont typeface="Wingdings" charset="2"/>
              <a:buChar char="v"/>
              <a:defRPr/>
            </a:pPr>
            <a:r>
              <a:rPr lang="en-IN" sz="2000" dirty="0" smtClean="0"/>
              <a:t>Verification of Details</a:t>
            </a:r>
          </a:p>
          <a:p>
            <a:pPr marL="1228725" lvl="2" indent="-541338">
              <a:buFont typeface="Wingdings" charset="2"/>
              <a:buChar char="v"/>
              <a:defRPr/>
            </a:pPr>
            <a:r>
              <a:rPr lang="en-IN" sz="2000" dirty="0" smtClean="0"/>
              <a:t>Family Tagging</a:t>
            </a:r>
          </a:p>
          <a:p>
            <a:pPr marL="1228725" lvl="2" indent="-541338">
              <a:buFont typeface="Wingdings" charset="2"/>
              <a:buChar char="v"/>
              <a:defRPr/>
            </a:pPr>
            <a:r>
              <a:rPr lang="en-IN" sz="2000" dirty="0" err="1" smtClean="0"/>
              <a:t>PwD</a:t>
            </a:r>
            <a:r>
              <a:rPr lang="en-IN" sz="2000" dirty="0" smtClean="0"/>
              <a:t>/ASD Marking</a:t>
            </a:r>
          </a:p>
          <a:p>
            <a:pPr marL="1228725" lvl="2" indent="-541338">
              <a:buFont typeface="Wingdings" charset="2"/>
              <a:buChar char="v"/>
              <a:defRPr/>
            </a:pPr>
            <a:r>
              <a:rPr lang="en-IN" sz="2000" dirty="0" smtClean="0"/>
              <a:t>Feedback on Polling Station</a:t>
            </a:r>
          </a:p>
          <a:p>
            <a:pPr marL="587375" indent="-541338">
              <a:buNone/>
              <a:defRPr/>
            </a:pPr>
            <a:endParaRPr lang="en-US" sz="2800" dirty="0"/>
          </a:p>
          <a:p>
            <a:pPr marL="587375" indent="-541338">
              <a:buFont typeface="Wingdings" charset="2"/>
              <a:buChar char="v"/>
              <a:defRPr/>
            </a:pPr>
            <a:endParaRPr lang="en-IN" sz="2400" dirty="0"/>
          </a:p>
          <a:p>
            <a:pPr marL="587375" indent="-541338">
              <a:buFont typeface="Wingdings" charset="2"/>
              <a:buChar char="v"/>
              <a:defRPr/>
            </a:pPr>
            <a:endParaRPr lang="en-US" sz="2400" dirty="0"/>
          </a:p>
          <a:p>
            <a:pPr marL="587375" indent="-541338">
              <a:buFont typeface="Wingdings" charset="2"/>
              <a:buChar char="v"/>
              <a:defRPr/>
            </a:pPr>
            <a:endParaRPr lang="en-US" sz="2400" dirty="0"/>
          </a:p>
          <a:p>
            <a:pPr marL="338138" indent="-292100" eaLnBrk="1" hangingPunct="1">
              <a:defRPr/>
            </a:pPr>
            <a:endParaRPr lang="en-IN" sz="1800" dirty="0"/>
          </a:p>
          <a:p>
            <a:pPr eaLnBrk="1" hangingPunct="1"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976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xmlns="" id="{BC39D2A5-E75D-4075-9F99-E86C3D34090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3200" y="990600"/>
            <a:ext cx="11749088" cy="5638800"/>
          </a:xfrm>
        </p:spPr>
        <p:txBody>
          <a:bodyPr/>
          <a:lstStyle/>
          <a:p>
            <a:pPr marL="587375" indent="-541338"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587375" indent="-541338">
              <a:buFont typeface="Wingdings" panose="05000000000000000000" pitchFamily="2" charset="2"/>
              <a:buChar char="v"/>
            </a:pPr>
            <a:r>
              <a:rPr lang="en-US" altLang="en-US" sz="2000" dirty="0"/>
              <a:t>Information needs to be filled by </a:t>
            </a:r>
            <a:r>
              <a:rPr lang="en-US" altLang="en-US" sz="2000" dirty="0" smtClean="0"/>
              <a:t>Electors </a:t>
            </a:r>
            <a:r>
              <a:rPr lang="en-US" altLang="en-US" sz="2000" dirty="0"/>
              <a:t>for </a:t>
            </a:r>
            <a:r>
              <a:rPr lang="en-US" altLang="en-US" sz="2000" dirty="0" smtClean="0"/>
              <a:t>EVP Registration on NVSP</a:t>
            </a:r>
            <a:endParaRPr lang="en-I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900FEA4-3D90-4489-91B2-5E0136386253}"/>
              </a:ext>
            </a:extLst>
          </p:cNvPr>
          <p:cNvSpPr txBox="1">
            <a:spLocks/>
          </p:cNvSpPr>
          <p:nvPr/>
        </p:nvSpPr>
        <p:spPr bwMode="auto">
          <a:xfrm>
            <a:off x="508000" y="439738"/>
            <a:ext cx="11180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Registered User –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Electors</a:t>
            </a:r>
            <a:endParaRPr lang="en-IN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3" y="1909313"/>
            <a:ext cx="6300787" cy="49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07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3182</TotalTime>
  <Words>369</Words>
  <Application>Microsoft Office PowerPoint</Application>
  <PresentationFormat>Custom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National Voters’ Services Portal (NVSP-  EVP)</vt:lpstr>
      <vt:lpstr>National Voters’ Services Portal (NVSP)</vt:lpstr>
      <vt:lpstr>Slide 3</vt:lpstr>
      <vt:lpstr>Slide 4</vt:lpstr>
      <vt:lpstr>National Voters’ Services Portal (NVSP)</vt:lpstr>
      <vt:lpstr>NVSP-Mobile Version(EVP)</vt:lpstr>
      <vt:lpstr>Citizen Services through NVSP </vt:lpstr>
      <vt:lpstr>Citizen Services through NVSP </vt:lpstr>
      <vt:lpstr>Slide 9</vt:lpstr>
      <vt:lpstr>Login Screen  for Registered Electors</vt:lpstr>
      <vt:lpstr>Slide 11</vt:lpstr>
      <vt:lpstr>Slide 12</vt:lpstr>
      <vt:lpstr>Slide 13</vt:lpstr>
      <vt:lpstr>Slide 14</vt:lpstr>
      <vt:lpstr>Slide 15</vt:lpstr>
      <vt:lpstr>Registered User – Electors (self verification)</vt:lpstr>
      <vt:lpstr>Polling Station Suggestions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 pc</cp:lastModifiedBy>
  <cp:revision>531</cp:revision>
  <dcterms:created xsi:type="dcterms:W3CDTF">2016-08-09T05:27:46Z</dcterms:created>
  <dcterms:modified xsi:type="dcterms:W3CDTF">2019-08-26T13:02:04Z</dcterms:modified>
</cp:coreProperties>
</file>